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88" r:id="rId7"/>
    <p:sldId id="290" r:id="rId8"/>
    <p:sldId id="258" r:id="rId9"/>
    <p:sldId id="271" r:id="rId10"/>
    <p:sldId id="272" r:id="rId11"/>
    <p:sldId id="273" r:id="rId12"/>
    <p:sldId id="259" r:id="rId13"/>
    <p:sldId id="289" r:id="rId14"/>
    <p:sldId id="260" r:id="rId15"/>
    <p:sldId id="282" r:id="rId16"/>
    <p:sldId id="266" r:id="rId17"/>
    <p:sldId id="262" r:id="rId18"/>
    <p:sldId id="261" r:id="rId19"/>
    <p:sldId id="275" r:id="rId20"/>
    <p:sldId id="283" r:id="rId21"/>
    <p:sldId id="277" r:id="rId22"/>
    <p:sldId id="278" r:id="rId23"/>
  </p:sldIdLst>
  <p:sldSz cx="12192000" cy="6858000"/>
  <p:notesSz cx="7099300" cy="10234613"/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839C73-5DDB-A77F-DD4B-72F9B586AD73}" name="Kristian Overby" initials="KO" userId="S::kro@bo-vest.dk::c5535e8c-2be6-4221-a702-556b7d06709c" providerId="AD"/>
  <p188:author id="{7B522277-1054-552D-FCF5-E556530C83C2}" name="Freja Skov" initials="FS" userId="S::freja@wearebro.dk::8201c6a1-c98e-4aea-bfdb-59d69baf8639" providerId="AD"/>
  <p188:author id="{A5C1E59B-DFBA-CF79-A6E3-1305F37765E8}" name="Louise Helstrup Guldager" initials="LH" userId="S::louise@wearebro.dk::528caa6b-284e-4b66-9496-076e639ccd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3D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86994-4199-423D-A9E8-CFBBDBE01F91}" v="2" dt="2026-04-07T16:30:18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9132" autoAdjust="0"/>
  </p:normalViewPr>
  <p:slideViewPr>
    <p:cSldViewPr>
      <p:cViewPr varScale="1">
        <p:scale>
          <a:sx n="51" d="100"/>
          <a:sy n="51" d="100"/>
        </p:scale>
        <p:origin x="112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281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D-42CB-BB2A-605E802294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1D-42CB-BB2A-605E802294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1D-42CB-BB2A-605E802294A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Genhusning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(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husleje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,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flytninger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tomgang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1D-42CB-BB2A-605E802294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Omkostninger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(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finansiering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, Forsikring,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rådgivning</a:t>
                    </a:r>
                    <a:r>
                      <a:rPr lang="en-US" dirty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61D-42CB-BB2A-605E802294A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Ekstraarbejder og indeksregulering (entreprenør,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bygherreleverancer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og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prisstigninger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33524449664322"/>
                      <c:h val="0.1757568989248108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561D-42CB-BB2A-605E80229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'Ark1'!$A$1:$A$3</c:f>
              <c:numCache>
                <c:formatCode>General</c:formatCode>
                <c:ptCount val="3"/>
                <c:pt idx="0">
                  <c:v>73346000</c:v>
                </c:pt>
                <c:pt idx="1">
                  <c:v>76793000</c:v>
                </c:pt>
                <c:pt idx="2">
                  <c:v>376513000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1D-42CB-BB2A-605E80229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844CBDB-E0A5-4653-800E-B2747B5F08C6}" type="datetimeFigureOut">
              <a:rPr lang="da-DK" smtClean="0"/>
              <a:t>26-05-2026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98DEFF4-B6D5-41C9-B04D-2FC2523365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7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D8FF86-EBB5-49C3-8EA9-1FF7B3A17EBD}" type="datetimeFigureOut">
              <a:rPr lang="da-DK" smtClean="0"/>
              <a:t>26-05-2026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97D6B3-27A1-4AFC-9DFA-E99013D844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73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744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A510F-1B73-C059-5064-D456D06A9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F93E421-E698-9B1B-194A-35E0C85B2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08D65E9-3728-7069-A23C-6151F4ED2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98AD11-ACE9-BBBE-0101-2BCA01A70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2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36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583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56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7670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42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87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67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701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528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069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Man kan lave de her beregninger på mange forskellige måder. Her har vi valgt at tage afsæt i den beboerbeslutning der er truffet i 2021 og forsøgt at illustrere hvad en huslejestigning til 7% ville betyde for det renoveringstillæg i betaler allerede og med udgangspunkt i afdelingens besluttede husleje i budget 2027. Der vil i sidste ende skulle ske nogle finberegninger på det.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34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3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7D6B3-27A1-4AFC-9DFA-E99013D8444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018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2933A528-A180-449D-AB63-C5751F3E24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44000" y="0"/>
            <a:ext cx="9939600" cy="696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36B1A23-79BC-476C-AC40-BA8C1EC1B7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63563" y="-658"/>
            <a:ext cx="4434830" cy="68834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1136158"/>
            <a:ext cx="5220000" cy="1116000"/>
          </a:xfrm>
        </p:spPr>
        <p:txBody>
          <a:bodyPr anchor="b" anchorCtr="0">
            <a:noAutofit/>
          </a:bodyPr>
          <a:lstStyle>
            <a:lvl1pPr algn="l">
              <a:lnSpc>
                <a:spcPts val="4200"/>
              </a:lnSpc>
              <a:defRPr sz="7800" cap="none" spc="23" baseline="0">
                <a:solidFill>
                  <a:srgbClr val="FFFFFF"/>
                </a:solidFill>
              </a:defRPr>
            </a:lvl1pPr>
          </a:lstStyle>
          <a:p>
            <a:r>
              <a:rPr lang="nn-NO" noProof="0" dirty="0"/>
              <a:t>Titel (1 li.)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2310516"/>
            <a:ext cx="3960000" cy="1260000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nn-NO" noProof="0" dirty="0"/>
              <a:t>Underoverskrift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3245C2F3-0F33-45F9-AE1E-21B41D81D48C}"/>
              </a:ext>
            </a:extLst>
          </p:cNvPr>
          <p:cNvSpPr txBox="1"/>
          <p:nvPr/>
        </p:nvSpPr>
        <p:spPr>
          <a:xfrm>
            <a:off x="-2992350" y="0"/>
            <a:ext cx="2808000" cy="450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300" b="1" dirty="0">
                <a:latin typeface="+mj-lt"/>
              </a:rPr>
              <a:t>Vejledning til titelside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OBS: Når du har indsat/udskiftet et billede på titelslide, skal du altid sørge for at placere billedet bag alle øvrige elementer på siden.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Titelslide skal se ud som på billedet nedenfor, når billede er indsat/-udskiftet.</a:t>
            </a:r>
          </a:p>
          <a:p>
            <a:endParaRPr lang="da-DK" sz="1200" dirty="0">
              <a:latin typeface="+mj-lt"/>
            </a:endParaRPr>
          </a:p>
          <a:p>
            <a:r>
              <a:rPr lang="da-DK" sz="1200" b="1" dirty="0">
                <a:latin typeface="+mj-lt"/>
              </a:rPr>
              <a:t>A. Indsættelse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på billede og vælg ”Placér bagest”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latin typeface="+mj-lt"/>
              </a:rPr>
              <a:t>B. Udskiftning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Pga. det farvede lag kan du ikke klikke på billedet - klik derfor på det farvede lag og træk det lid nedad, så det er muligt at markere og slette billedet øverst i baggrunden.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Indsæt billede, højreklik og ”Placer bagest”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derefter på den hvide slidebaggrund og vælg ”Nulstil slide”, så hopper det farvede </a:t>
            </a:r>
            <a:r>
              <a:rPr lang="da-DK" sz="1200" dirty="0" err="1">
                <a:latin typeface="+mj-lt"/>
              </a:rPr>
              <a:t>overlay</a:t>
            </a:r>
            <a:r>
              <a:rPr lang="da-DK" sz="1200" dirty="0">
                <a:latin typeface="+mj-lt"/>
              </a:rPr>
              <a:t> på plads igen.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474B913C-CB81-46F1-A3B1-B36C505CD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4" t="57350" r="20929" b="13250"/>
          <a:stretch/>
        </p:blipFill>
        <p:spPr>
          <a:xfrm>
            <a:off x="-2992350" y="4509120"/>
            <a:ext cx="2808000" cy="1593439"/>
          </a:xfrm>
          <a:prstGeom prst="rect">
            <a:avLst/>
          </a:prstGeom>
        </p:spPr>
      </p:pic>
      <p:sp>
        <p:nvSpPr>
          <p:cNvPr id="26" name="Pladsholder til tekst 5">
            <a:extLst>
              <a:ext uri="{FF2B5EF4-FFF2-40B4-BE49-F238E27FC236}">
                <a16:creationId xmlns:a16="http://schemas.microsoft.com/office/drawing/2014/main" id="{29796750-74AA-4FC7-B6EA-1E95B3A89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1125" y="6234550"/>
            <a:ext cx="864000" cy="648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63F3D32-7F29-42E4-9793-8C4E48B8BB54}"/>
              </a:ext>
            </a:extLst>
          </p:cNvPr>
          <p:cNvSpPr txBox="1"/>
          <p:nvPr userDrawn="1"/>
        </p:nvSpPr>
        <p:spPr>
          <a:xfrm>
            <a:off x="-2992350" y="0"/>
            <a:ext cx="2808000" cy="450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300" b="1" dirty="0">
                <a:latin typeface="+mj-lt"/>
              </a:rPr>
              <a:t>Vejledning til titelside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OBS: Når du har indsat/udskiftet et billede på titelslide, skal du altid sørge for at placere billedet bag alle øvrige elementer på siden.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Titelslide skal se ud som på billedet nedenfor, når billede er indsat/-udskiftet.</a:t>
            </a:r>
          </a:p>
          <a:p>
            <a:endParaRPr lang="da-DK" sz="1200" dirty="0">
              <a:latin typeface="+mj-lt"/>
            </a:endParaRPr>
          </a:p>
          <a:p>
            <a:r>
              <a:rPr lang="da-DK" sz="1200" b="1" dirty="0">
                <a:latin typeface="+mj-lt"/>
              </a:rPr>
              <a:t>A. Indsættelse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på billede og vælg ”Placér bagest”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latin typeface="+mj-lt"/>
              </a:rPr>
              <a:t>B. Udskiftning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Pga. det farvede lag kan du ikke klikke på billedet - klik derfor på det farvede lag og træk det lid nedad, så det er muligt at markere og slette billedet øverst i baggrunden.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Indsæt billede, højreklik og ”Placer bagest”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derefter på den hvide slidebaggrund og vælg ”Nulstil slide”, så hopper det farvede </a:t>
            </a:r>
            <a:r>
              <a:rPr lang="da-DK" sz="1200" dirty="0" err="1">
                <a:latin typeface="+mj-lt"/>
              </a:rPr>
              <a:t>overlay</a:t>
            </a:r>
            <a:r>
              <a:rPr lang="da-DK" sz="1200" dirty="0">
                <a:latin typeface="+mj-lt"/>
              </a:rPr>
              <a:t> på plads igen.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8947238-34CD-4698-9B17-389BBDAC8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694" t="57350" r="20929" b="13250"/>
          <a:stretch/>
        </p:blipFill>
        <p:spPr>
          <a:xfrm>
            <a:off x="-2992350" y="4509120"/>
            <a:ext cx="2808000" cy="15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4119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rød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2933A528-A180-449D-AB63-C5751F3E24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44000" y="0"/>
            <a:ext cx="9939600" cy="696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36B1A23-79BC-476C-AC40-BA8C1EC1B7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64000" y="-658"/>
            <a:ext cx="4434830" cy="68834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1136158"/>
            <a:ext cx="5220000" cy="1116000"/>
          </a:xfrm>
        </p:spPr>
        <p:txBody>
          <a:bodyPr anchor="b" anchorCtr="0">
            <a:noAutofit/>
          </a:bodyPr>
          <a:lstStyle>
            <a:lvl1pPr algn="l">
              <a:lnSpc>
                <a:spcPts val="4200"/>
              </a:lnSpc>
              <a:defRPr sz="7800" cap="none" spc="23" baseline="0">
                <a:solidFill>
                  <a:srgbClr val="FFFFFF"/>
                </a:solidFill>
              </a:defRPr>
            </a:lvl1pPr>
          </a:lstStyle>
          <a:p>
            <a:r>
              <a:rPr lang="nn-NO" noProof="0" dirty="0"/>
              <a:t>Titel (1 li.)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2310516"/>
            <a:ext cx="3960000" cy="1260000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nn-NO" noProof="0" dirty="0"/>
              <a:t>Underoverskrift</a:t>
            </a:r>
          </a:p>
        </p:txBody>
      </p:sp>
      <p:sp>
        <p:nvSpPr>
          <p:cNvPr id="10" name="Pladsholder til tekst 5">
            <a:extLst>
              <a:ext uri="{FF2B5EF4-FFF2-40B4-BE49-F238E27FC236}">
                <a16:creationId xmlns:a16="http://schemas.microsoft.com/office/drawing/2014/main" id="{ADA9C11D-B4A4-45D9-8B0C-A7E2BEF5CB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1125" y="6234550"/>
            <a:ext cx="864000" cy="64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389552C-5AD0-41AF-8A1A-E8D9948DEEF7}"/>
              </a:ext>
            </a:extLst>
          </p:cNvPr>
          <p:cNvSpPr txBox="1"/>
          <p:nvPr/>
        </p:nvSpPr>
        <p:spPr>
          <a:xfrm>
            <a:off x="-2992350" y="0"/>
            <a:ext cx="2808000" cy="450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300" b="1" dirty="0">
                <a:latin typeface="+mj-lt"/>
              </a:rPr>
              <a:t>Vejledning til titelside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OBS: Når du har indsat/udskiftet et billede på titelslide, skal du altid sørge for at placere billedet bag alle øvrige elementer på siden.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Titelslide skal se ud som på billedet nedenfor, når billede er indsat/-udskiftet.</a:t>
            </a:r>
          </a:p>
          <a:p>
            <a:endParaRPr lang="da-DK" sz="1200" dirty="0">
              <a:latin typeface="+mj-lt"/>
            </a:endParaRPr>
          </a:p>
          <a:p>
            <a:r>
              <a:rPr lang="da-DK" sz="1200" b="1" dirty="0">
                <a:latin typeface="+mj-lt"/>
              </a:rPr>
              <a:t>A. Indsættelse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på billede og vælg ”Placér bagest”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latin typeface="+mj-lt"/>
              </a:rPr>
              <a:t>B. Udskiftning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Pga. det farvede lag kan du ikke klikke på billedet - klik derfor på det farvede lag og træk det lid nedad, så det er muligt at markere og slette billedet øverst i baggrunden.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Indsæt billede, højreklik og ”Placer bagest”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derefter på den hvide slidebaggrund og vælg ”Nulstil slide”, så hopper det farvede </a:t>
            </a:r>
            <a:r>
              <a:rPr lang="da-DK" sz="1200" dirty="0" err="1">
                <a:latin typeface="+mj-lt"/>
              </a:rPr>
              <a:t>overlay</a:t>
            </a:r>
            <a:r>
              <a:rPr lang="da-DK" sz="1200" dirty="0">
                <a:latin typeface="+mj-lt"/>
              </a:rPr>
              <a:t> på plads igen.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54F6B76-2BF0-418B-B998-F4B9589A8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94" t="57350" r="20929" b="13250"/>
          <a:stretch/>
        </p:blipFill>
        <p:spPr>
          <a:xfrm>
            <a:off x="-2992350" y="4509120"/>
            <a:ext cx="2808000" cy="159343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F55CB2E-E572-455F-8D36-B1F929B0E808}"/>
              </a:ext>
            </a:extLst>
          </p:cNvPr>
          <p:cNvSpPr txBox="1"/>
          <p:nvPr userDrawn="1"/>
        </p:nvSpPr>
        <p:spPr>
          <a:xfrm>
            <a:off x="-2992350" y="0"/>
            <a:ext cx="2808000" cy="450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300" b="1" dirty="0">
                <a:latin typeface="+mj-lt"/>
              </a:rPr>
              <a:t>Vejledning til titelside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OBS: Når du har indsat/udskiftet et billede på titelslide, skal du altid sørge for at placere billedet bag alle øvrige elementer på siden.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Titelslide skal se ud som på billedet nedenfor, når billede er indsat/-udskiftet.</a:t>
            </a:r>
          </a:p>
          <a:p>
            <a:endParaRPr lang="da-DK" sz="1200" dirty="0">
              <a:latin typeface="+mj-lt"/>
            </a:endParaRPr>
          </a:p>
          <a:p>
            <a:r>
              <a:rPr lang="da-DK" sz="1200" b="1" dirty="0">
                <a:latin typeface="+mj-lt"/>
              </a:rPr>
              <a:t>A. Indsættelse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på billede og vælg ”Placér bagest”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latin typeface="+mj-lt"/>
              </a:rPr>
              <a:t>B. Udskiftning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Pga. det farvede lag kan du ikke klikke på billedet - klik derfor på det farvede lag og træk det lid nedad, så det er muligt at markere og slette billedet øverst i baggrunden.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Indsæt billede, højreklik og ”Placer bagest”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derefter på den hvide slidebaggrund og vælg ”Nulstil slide”, så hopper det farvede </a:t>
            </a:r>
            <a:r>
              <a:rPr lang="da-DK" sz="1200" dirty="0" err="1">
                <a:latin typeface="+mj-lt"/>
              </a:rPr>
              <a:t>overlay</a:t>
            </a:r>
            <a:r>
              <a:rPr lang="da-DK" sz="1200" dirty="0">
                <a:latin typeface="+mj-lt"/>
              </a:rPr>
              <a:t> på plads igen.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0772AE6-25FC-493F-8BC1-91C229A2E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694" t="57350" r="20929" b="13250"/>
          <a:stretch/>
        </p:blipFill>
        <p:spPr>
          <a:xfrm>
            <a:off x="-2992350" y="4509120"/>
            <a:ext cx="2808000" cy="15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260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gy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2933A528-A180-449D-AB63-C5751F3E24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44000" y="0"/>
            <a:ext cx="9939600" cy="696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/>
              <a:t> 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F36B1A23-79BC-476C-AC40-BA8C1EC1B7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63563" y="-658"/>
            <a:ext cx="4434830" cy="68834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1136158"/>
            <a:ext cx="5220000" cy="1116000"/>
          </a:xfrm>
        </p:spPr>
        <p:txBody>
          <a:bodyPr anchor="b" anchorCtr="0">
            <a:noAutofit/>
          </a:bodyPr>
          <a:lstStyle>
            <a:lvl1pPr algn="l">
              <a:lnSpc>
                <a:spcPts val="4200"/>
              </a:lnSpc>
              <a:defRPr sz="7800" cap="none" spc="23" baseline="0">
                <a:solidFill>
                  <a:srgbClr val="FFFFFF"/>
                </a:solidFill>
              </a:defRPr>
            </a:lvl1pPr>
          </a:lstStyle>
          <a:p>
            <a:r>
              <a:rPr lang="nn-NO" noProof="0" dirty="0"/>
              <a:t>Titel (1 li.)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2310516"/>
            <a:ext cx="3960000" cy="1260000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nn-NO" noProof="0" dirty="0"/>
              <a:t>Underoverskrift</a:t>
            </a:r>
          </a:p>
        </p:txBody>
      </p:sp>
      <p:sp>
        <p:nvSpPr>
          <p:cNvPr id="10" name="Pladsholder til tekst 5">
            <a:extLst>
              <a:ext uri="{FF2B5EF4-FFF2-40B4-BE49-F238E27FC236}">
                <a16:creationId xmlns:a16="http://schemas.microsoft.com/office/drawing/2014/main" id="{B5ACC87A-93FB-4B05-97F1-07DFEBC69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41125" y="6234550"/>
            <a:ext cx="864000" cy="64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6002CF0-FC97-4F04-B124-502AA5EEB4C1}"/>
              </a:ext>
            </a:extLst>
          </p:cNvPr>
          <p:cNvSpPr txBox="1"/>
          <p:nvPr/>
        </p:nvSpPr>
        <p:spPr>
          <a:xfrm>
            <a:off x="-2992350" y="0"/>
            <a:ext cx="2808000" cy="450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300" b="1" dirty="0">
                <a:latin typeface="+mj-lt"/>
              </a:rPr>
              <a:t>Vejledning til titelside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OBS: Når du har indsat/udskiftet et billede på titelslide, skal du altid sørge for at placere billedet bag alle øvrige elementer på siden.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Titelslide skal se ud som på billedet nedenfor, når billede er indsat/-udskiftet.</a:t>
            </a:r>
          </a:p>
          <a:p>
            <a:endParaRPr lang="da-DK" sz="1200" dirty="0">
              <a:latin typeface="+mj-lt"/>
            </a:endParaRPr>
          </a:p>
          <a:p>
            <a:r>
              <a:rPr lang="da-DK" sz="1200" b="1" dirty="0">
                <a:latin typeface="+mj-lt"/>
              </a:rPr>
              <a:t>A. Indsættelse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på billede og vælg ”Placér bagest”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latin typeface="+mj-lt"/>
              </a:rPr>
              <a:t>B. Udskiftning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Pga. det farvede lag kan du ikke klikke på billedet - klik derfor på det farvede lag og træk det lid nedad, så det er muligt at markere og slette billedet øverst i baggrunden.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Indsæt billede, højreklik og ”Placer bagest”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derefter på den hvide slidebaggrund og vælg ”Nulstil slide”, så hopper det farvede </a:t>
            </a:r>
            <a:r>
              <a:rPr lang="da-DK" sz="1200" dirty="0" err="1">
                <a:latin typeface="+mj-lt"/>
              </a:rPr>
              <a:t>overlay</a:t>
            </a:r>
            <a:r>
              <a:rPr lang="da-DK" sz="1200" dirty="0">
                <a:latin typeface="+mj-lt"/>
              </a:rPr>
              <a:t> på plads igen.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252AF8C0-8BA8-45E6-8910-D4B6A7C1EE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94" t="57350" r="20929" b="13250"/>
          <a:stretch/>
        </p:blipFill>
        <p:spPr>
          <a:xfrm>
            <a:off x="-2992350" y="4509120"/>
            <a:ext cx="2808000" cy="1593439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E5552EC-E625-4FD7-B886-5E63D4D95E62}"/>
              </a:ext>
            </a:extLst>
          </p:cNvPr>
          <p:cNvSpPr txBox="1"/>
          <p:nvPr userDrawn="1"/>
        </p:nvSpPr>
        <p:spPr>
          <a:xfrm>
            <a:off x="-2992350" y="0"/>
            <a:ext cx="2808000" cy="4509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300" b="1" dirty="0">
                <a:latin typeface="+mj-lt"/>
              </a:rPr>
              <a:t>Vejledning til titelside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OBS: Når du har indsat/udskiftet et billede på titelslide, skal du altid sørge for at placere billedet bag alle øvrige elementer på siden.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j-lt"/>
              </a:rPr>
              <a:t>Titelslide skal se ud som på billedet nedenfor, når billede er indsat/-udskiftet.</a:t>
            </a:r>
          </a:p>
          <a:p>
            <a:endParaRPr lang="da-DK" sz="1200" dirty="0">
              <a:latin typeface="+mj-lt"/>
            </a:endParaRPr>
          </a:p>
          <a:p>
            <a:r>
              <a:rPr lang="da-DK" sz="1200" b="1" dirty="0">
                <a:latin typeface="+mj-lt"/>
              </a:rPr>
              <a:t>A. Indsættelse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på billede og vælg ”Placér bagest”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dirty="0">
                <a:latin typeface="+mj-lt"/>
              </a:rPr>
              <a:t>B. Udskiftning af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Pga. det farvede lag kan du ikke klikke på billedet - klik derfor på det farvede lag og træk det lid nedad, så det er muligt at markere og slette billedet øverst i baggrunden.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Indsæt billede, højreklik og ”Placer bagest”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200" dirty="0">
                <a:latin typeface="+mj-lt"/>
              </a:rPr>
              <a:t>Højreklik derefter på den hvide slidebaggrund og vælg ”Nulstil slide”, så hopper det farvede </a:t>
            </a:r>
            <a:r>
              <a:rPr lang="da-DK" sz="1200" dirty="0" err="1">
                <a:latin typeface="+mj-lt"/>
              </a:rPr>
              <a:t>overlay</a:t>
            </a:r>
            <a:r>
              <a:rPr lang="da-DK" sz="1200" dirty="0">
                <a:latin typeface="+mj-lt"/>
              </a:rPr>
              <a:t> på plads igen.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D91AA2DC-21EE-4232-861A-382956CA3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694" t="57350" r="20929" b="13250"/>
          <a:stretch/>
        </p:blipFill>
        <p:spPr>
          <a:xfrm>
            <a:off x="-2992350" y="4509120"/>
            <a:ext cx="2808000" cy="15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89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120000"/>
            <a:ext cx="720000" cy="37830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1440000"/>
            <a:ext cx="100080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2988000"/>
            <a:ext cx="4860000" cy="2520000"/>
          </a:xfrm>
        </p:spPr>
        <p:txBody>
          <a:bodyPr/>
          <a:lstStyle>
            <a:lvl1pPr>
              <a:lnSpc>
                <a:spcPts val="2000"/>
              </a:lnSpc>
              <a:spcBef>
                <a:spcPts val="1000"/>
              </a:spcBef>
              <a:defRPr/>
            </a:lvl1pPr>
            <a:lvl2pPr>
              <a:lnSpc>
                <a:spcPts val="2000"/>
              </a:lnSpc>
              <a:defRPr/>
            </a:lvl2pPr>
            <a:lvl3pPr>
              <a:lnSpc>
                <a:spcPts val="2000"/>
              </a:lnSpc>
              <a:defRPr/>
            </a:lvl3pPr>
            <a:lvl4pPr>
              <a:lnSpc>
                <a:spcPts val="2000"/>
              </a:lnSpc>
              <a:defRPr/>
            </a:lvl4pPr>
            <a:lvl5pPr>
              <a:lnSpc>
                <a:spcPts val="2000"/>
              </a:lnSpc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2124000"/>
            <a:ext cx="4860000" cy="360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 b="1" i="1"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-2328936" y="0"/>
            <a:ext cx="225692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+mj-lt"/>
              </a:rPr>
              <a:t>Fjern bulletopstilling med</a:t>
            </a:r>
            <a:r>
              <a:rPr lang="da-DK" sz="1400" baseline="0" dirty="0">
                <a:latin typeface="+mj-lt"/>
              </a:rPr>
              <a:t> knappen Punktopstillingen på fanen Hjem</a:t>
            </a:r>
            <a:r>
              <a:rPr lang="da-DK" sz="1400" dirty="0">
                <a:latin typeface="+mj-lt"/>
              </a:rPr>
              <a:t>, hvis du</a:t>
            </a:r>
            <a:r>
              <a:rPr lang="da-DK" sz="1400" baseline="0" dirty="0">
                <a:latin typeface="+mj-lt"/>
              </a:rPr>
              <a:t> vil skrive tekst uden punktopstilling.</a:t>
            </a:r>
            <a:endParaRPr lang="da-DK" sz="1400" dirty="0">
              <a:latin typeface="+mj-lt"/>
            </a:endParaRP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F749FEB1-896A-48DB-BD10-BB43D7F8CF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3124" y="2988000"/>
            <a:ext cx="4860000" cy="2520000"/>
          </a:xfrm>
        </p:spPr>
        <p:txBody>
          <a:bodyPr/>
          <a:lstStyle>
            <a:lvl1pPr>
              <a:lnSpc>
                <a:spcPts val="2000"/>
              </a:lnSpc>
              <a:spcBef>
                <a:spcPts val="1000"/>
              </a:spcBef>
              <a:defRPr/>
            </a:lvl1pPr>
            <a:lvl2pPr>
              <a:lnSpc>
                <a:spcPts val="2000"/>
              </a:lnSpc>
              <a:defRPr/>
            </a:lvl2pPr>
            <a:lvl3pPr>
              <a:lnSpc>
                <a:spcPts val="2000"/>
              </a:lnSpc>
              <a:defRPr/>
            </a:lvl3pPr>
            <a:lvl4pPr>
              <a:lnSpc>
                <a:spcPts val="2000"/>
              </a:lnSpc>
              <a:defRPr/>
            </a:lvl4pPr>
            <a:lvl5pPr>
              <a:lnSpc>
                <a:spcPts val="2000"/>
              </a:lnSpc>
              <a:defRPr/>
            </a:lvl5pPr>
          </a:lstStyle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Tekst</a:t>
            </a:r>
          </a:p>
          <a:p>
            <a:pPr lvl="2"/>
            <a:r>
              <a:rPr lang="da-DK" dirty="0"/>
              <a:t>Tekst</a:t>
            </a:r>
          </a:p>
          <a:p>
            <a:pPr lvl="3"/>
            <a:r>
              <a:rPr lang="da-DK" dirty="0"/>
              <a:t>Tekst</a:t>
            </a:r>
          </a:p>
          <a:p>
            <a:pPr lvl="4"/>
            <a:r>
              <a:rPr lang="da-DK" dirty="0"/>
              <a:t>Tekst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5EC51080-3F30-4D67-83DA-B9EF664C11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2700000"/>
            <a:ext cx="4860000" cy="288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500" b="1" i="0"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Mellemrubrik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4A9987AD-E783-4CB0-BBA0-A38D72C44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929" y="6012000"/>
            <a:ext cx="14400000" cy="359681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830B8FB8-B040-43CE-AA6A-12A22830874D}"/>
              </a:ext>
            </a:extLst>
          </p:cNvPr>
          <p:cNvSpPr txBox="1"/>
          <p:nvPr userDrawn="1"/>
        </p:nvSpPr>
        <p:spPr>
          <a:xfrm>
            <a:off x="-2328936" y="0"/>
            <a:ext cx="225692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+mj-lt"/>
              </a:rPr>
              <a:t>Fjern bulletopstilling med</a:t>
            </a:r>
            <a:r>
              <a:rPr lang="da-DK" sz="1400" baseline="0" dirty="0">
                <a:latin typeface="+mj-lt"/>
              </a:rPr>
              <a:t> knappen Punktopstillingen på fanen Hjem</a:t>
            </a:r>
            <a:r>
              <a:rPr lang="da-DK" sz="1400" dirty="0">
                <a:latin typeface="+mj-lt"/>
              </a:rPr>
              <a:t>, hvis du</a:t>
            </a:r>
            <a:r>
              <a:rPr lang="da-DK" sz="1400" baseline="0" dirty="0">
                <a:latin typeface="+mj-lt"/>
              </a:rPr>
              <a:t> vil skrive tekst uden punktopstilling.</a:t>
            </a:r>
            <a:endParaRPr lang="da-DK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76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120000"/>
            <a:ext cx="720000" cy="378305"/>
          </a:xfrm>
          <a:prstGeom prst="rect">
            <a:avLst/>
          </a:prstGeom>
        </p:spPr>
      </p:pic>
      <p:sp>
        <p:nvSpPr>
          <p:cNvPr id="11" name="Pladsholder til billede 5"/>
          <p:cNvSpPr>
            <a:spLocks noGrp="1"/>
          </p:cNvSpPr>
          <p:nvPr>
            <p:ph type="pic" sz="quarter" idx="14"/>
          </p:nvPr>
        </p:nvSpPr>
        <p:spPr>
          <a:xfrm>
            <a:off x="0" y="1440000"/>
            <a:ext cx="6094800" cy="40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98B3173A-EBD0-4C35-BCFC-9E3E59E91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929" y="6012000"/>
            <a:ext cx="14400000" cy="359681"/>
          </a:xfrm>
          <a:prstGeom prst="rect">
            <a:avLst/>
          </a:prstGeom>
        </p:spPr>
      </p:pic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496ECF82-4166-4443-932F-E71CB0824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1440000"/>
            <a:ext cx="6094800" cy="40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8A61E1E-CF03-4C69-BCF5-BF7A87F09F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765175"/>
            <a:ext cx="38520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a-DK" dirty="0"/>
              <a:t>Tekst (maks. 2 linjer)</a:t>
            </a:r>
          </a:p>
        </p:txBody>
      </p:sp>
      <p:sp>
        <p:nvSpPr>
          <p:cNvPr id="16" name="Pladsholder til tekst 5">
            <a:extLst>
              <a:ext uri="{FF2B5EF4-FFF2-40B4-BE49-F238E27FC236}">
                <a16:creationId xmlns:a16="http://schemas.microsoft.com/office/drawing/2014/main" id="{C81E7574-7EC0-46E0-B2B4-DFF80D364E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5071" y="764231"/>
            <a:ext cx="38520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da-DK" dirty="0"/>
              <a:t>Tekst (maks. 2 linjer)</a:t>
            </a:r>
          </a:p>
        </p:txBody>
      </p:sp>
    </p:spTree>
    <p:extLst>
      <p:ext uri="{BB962C8B-B14F-4D97-AF65-F5344CB8AC3E}">
        <p14:creationId xmlns:p14="http://schemas.microsoft.com/office/powerpoint/2010/main" val="404730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120000"/>
            <a:ext cx="720000" cy="378305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2300135-8966-4E6D-B208-60F552D96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120000"/>
            <a:ext cx="720000" cy="37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5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79999" y="1440000"/>
            <a:ext cx="10008000" cy="6115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Overskrift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79999" y="2124000"/>
            <a:ext cx="10008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 dirty="0"/>
              <a:t>Tekst</a:t>
            </a:r>
          </a:p>
          <a:p>
            <a:pPr lvl="1"/>
            <a:r>
              <a:rPr lang="da-DK" noProof="0" dirty="0"/>
              <a:t>Tekst</a:t>
            </a:r>
          </a:p>
          <a:p>
            <a:pPr lvl="2"/>
            <a:r>
              <a:rPr lang="da-DK" noProof="0" dirty="0"/>
              <a:t>Tekst</a:t>
            </a:r>
          </a:p>
          <a:p>
            <a:pPr lvl="3"/>
            <a:r>
              <a:rPr lang="da-DK" noProof="0" dirty="0"/>
              <a:t>Tekst</a:t>
            </a:r>
          </a:p>
          <a:p>
            <a:pPr lvl="4"/>
            <a:r>
              <a:rPr lang="da-DK" noProof="0" dirty="0"/>
              <a:t>Tekst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>
          <a:xfrm>
            <a:off x="4367807" y="6356350"/>
            <a:ext cx="4176000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ctr"/>
            <a:r>
              <a:rPr lang="da-DK"/>
              <a:t>Sidefod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10613578" y="6356350"/>
            <a:ext cx="480000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20EB7ABC-56F9-4FEF-9CF0-E2D14234E3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80000" y="6356350"/>
            <a:ext cx="1260000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94F7542-D575-4F50-ABFF-F062218479D0}" type="datetimeFigureOut">
              <a:rPr lang="da-DK" smtClean="0"/>
              <a:pPr/>
              <a:t>26-05-2026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AA9D9EE-2BCF-4A93-93FD-AA6A6B1741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396000"/>
            <a:ext cx="1224000" cy="45010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B8B9D29-15AB-44A5-85E0-AC40221218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396000"/>
            <a:ext cx="1224000" cy="4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dt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sz="4000" b="1" kern="1200" cap="none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378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378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147638" algn="l" defTabSz="914378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03250" indent="-163513" algn="l" defTabSz="914378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84225" indent="-180975" algn="l" defTabSz="914378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" panose="020B0604020202020204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A8B2F82-123A-87C3-D70A-DFF50B9F85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307E0F5-4D31-CA58-29D4-1379230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136158"/>
            <a:ext cx="5220000" cy="1116000"/>
          </a:xfrm>
        </p:spPr>
        <p:txBody>
          <a:bodyPr/>
          <a:lstStyle/>
          <a:p>
            <a:r>
              <a:rPr lang="da-DK" sz="5400" dirty="0"/>
              <a:t>BLOKLANDS HELHEDSPLAN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A92E88F-1B72-33EF-A1FC-0F6871A75E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392" y="2310516"/>
            <a:ext cx="3960000" cy="1260000"/>
          </a:xfrm>
        </p:spPr>
        <p:txBody>
          <a:bodyPr/>
          <a:lstStyle/>
          <a:p>
            <a:r>
              <a:rPr lang="da-DK" dirty="0"/>
              <a:t>Informationsmøde om økonomi og huslejestigning </a:t>
            </a:r>
          </a:p>
          <a:p>
            <a:r>
              <a:rPr lang="da-DK" dirty="0"/>
              <a:t>7. april 2026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26623BE-889B-1D10-35F3-687C8B9980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D6169667-AFFC-D176-58D3-9A741559DBC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6" r="27036"/>
          <a:stretch>
            <a:fillRect/>
          </a:stretch>
        </p:blipFill>
        <p:spPr>
          <a:prstGeom prst="rect">
            <a:avLst/>
          </a:prstGeom>
          <a:solidFill>
            <a:prstClr val="white">
              <a:lumMod val="95000"/>
            </a:prstClr>
          </a:solidFill>
        </p:spPr>
      </p:pic>
    </p:spTree>
    <p:extLst>
      <p:ext uri="{BB962C8B-B14F-4D97-AF65-F5344CB8AC3E}">
        <p14:creationId xmlns:p14="http://schemas.microsoft.com/office/powerpoint/2010/main" val="240942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B1513-68F8-12C0-FB4E-AE95E0B4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38C5C-FC0F-154B-8795-53D80E5B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24" y="1044000"/>
            <a:ext cx="10008000" cy="612000"/>
          </a:xfrm>
        </p:spPr>
        <p:txBody>
          <a:bodyPr/>
          <a:lstStyle/>
          <a:p>
            <a:r>
              <a:rPr lang="da-DK" dirty="0"/>
              <a:t>Helhedsplanens udfordringer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F575A4-D9CA-0831-3E14-36361CCC0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2268000"/>
            <a:ext cx="4860000" cy="3240000"/>
          </a:xfrm>
        </p:spPr>
        <p:txBody>
          <a:bodyPr/>
          <a:lstStyle/>
          <a:p>
            <a:pPr marL="0" indent="0">
              <a:buNone/>
            </a:pPr>
            <a:r>
              <a:rPr lang="da-DK" sz="2000" b="1" u="sng" dirty="0"/>
              <a:t>Forlænget byggeperiode 24 til 48 måneder: </a:t>
            </a:r>
          </a:p>
          <a:p>
            <a:r>
              <a:rPr lang="da-DK" sz="2000" b="1" dirty="0"/>
              <a:t>Øgede udgifter til byggeplads</a:t>
            </a:r>
          </a:p>
          <a:p>
            <a:r>
              <a:rPr lang="da-DK" sz="2000" b="1" dirty="0"/>
              <a:t>Leje af stillads </a:t>
            </a:r>
          </a:p>
          <a:p>
            <a:r>
              <a:rPr lang="da-DK" sz="2000" b="1" dirty="0"/>
              <a:t>Vinterforanstaltninger</a:t>
            </a:r>
          </a:p>
          <a:p>
            <a:r>
              <a:rPr lang="da-DK" sz="2000" b="1" dirty="0"/>
              <a:t>Projektledelse </a:t>
            </a:r>
          </a:p>
          <a:p>
            <a:r>
              <a:rPr lang="da-DK" sz="2000" b="1" dirty="0"/>
              <a:t>Genhusning. </a:t>
            </a:r>
          </a:p>
          <a:p>
            <a:pPr marL="0" indent="0">
              <a:buNone/>
            </a:pPr>
            <a:endParaRPr lang="da-DK" sz="2000" b="1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C3AA997-6E18-CEF3-7C79-6415E97D8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876" y="1656000"/>
            <a:ext cx="6960216" cy="360000"/>
          </a:xfrm>
        </p:spPr>
        <p:txBody>
          <a:bodyPr/>
          <a:lstStyle/>
          <a:p>
            <a:r>
              <a:rPr lang="da-DK" sz="2400" dirty="0"/>
              <a:t>Hvorfor er projektet blevet dyrere end først planlagt?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BE51D47-63EE-E036-35A7-B5A61CB7D8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3124" y="2268000"/>
            <a:ext cx="4860000" cy="3240000"/>
          </a:xfrm>
        </p:spPr>
        <p:txBody>
          <a:bodyPr/>
          <a:lstStyle/>
          <a:p>
            <a:pPr marL="0" indent="0">
              <a:buNone/>
            </a:pPr>
            <a:r>
              <a:rPr lang="da-DK" sz="2000" b="1" u="sng" dirty="0"/>
              <a:t>Internationale og nationale udfordringer: </a:t>
            </a:r>
          </a:p>
          <a:p>
            <a:r>
              <a:rPr lang="da-DK" sz="2000" b="1" dirty="0"/>
              <a:t>Covid-19 pandemien</a:t>
            </a:r>
          </a:p>
          <a:p>
            <a:r>
              <a:rPr lang="da-DK" sz="2000" b="1" dirty="0"/>
              <a:t>Krigen i Ukraine </a:t>
            </a:r>
          </a:p>
          <a:p>
            <a:r>
              <a:rPr lang="da-DK" sz="2000" b="1" dirty="0"/>
              <a:t>Internationale forstyrrelser på forsyningskæder</a:t>
            </a:r>
          </a:p>
          <a:p>
            <a:r>
              <a:rPr lang="da-DK" sz="2000" b="1" dirty="0"/>
              <a:t>Inflation og højere renteudgifter på finansiering – 0,98% i 2021 og 4,78% i 2024 </a:t>
            </a:r>
          </a:p>
          <a:p>
            <a:r>
              <a:rPr lang="da-DK" sz="2000" b="1" dirty="0"/>
              <a:t>Øgede materiale- og lønomkostninger</a:t>
            </a:r>
          </a:p>
          <a:p>
            <a:r>
              <a:rPr lang="da-DK" sz="2000" b="1" dirty="0"/>
              <a:t>Indeksregulering – prisregulering i byggebranchen </a:t>
            </a:r>
          </a:p>
          <a:p>
            <a:pPr marL="0" indent="0">
              <a:buNone/>
            </a:pP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386268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7202F-6A0B-93EB-9531-2F8AB5B7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44000"/>
            <a:ext cx="10008000" cy="612000"/>
          </a:xfrm>
        </p:spPr>
        <p:txBody>
          <a:bodyPr/>
          <a:lstStyle/>
          <a:p>
            <a:r>
              <a:rPr lang="da-DK" dirty="0"/>
              <a:t>Helhedsplanens økonomi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38B24C-C375-8904-A814-356663BB6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341" y="2636912"/>
            <a:ext cx="6168128" cy="2520000"/>
          </a:xfrm>
        </p:spPr>
        <p:txBody>
          <a:bodyPr/>
          <a:lstStyle/>
          <a:p>
            <a:r>
              <a:rPr lang="da-DK" sz="2000" b="1" dirty="0"/>
              <a:t>I projekter af denne størrelse opstår der altid ekstraarbejder.</a:t>
            </a:r>
          </a:p>
          <a:p>
            <a:r>
              <a:rPr lang="da-DK" sz="2000" b="1" dirty="0"/>
              <a:t>Mange renoveringsprojekter i Danmark har fået store ekstraudgifter efter COVID-19 og internationale prisstigninger</a:t>
            </a:r>
          </a:p>
          <a:p>
            <a:r>
              <a:rPr lang="da-DK" sz="2000" b="1" dirty="0"/>
              <a:t>Der må ikke budgetteres med ekstraarbejder, altså udgifter man ikke kender på forhånd </a:t>
            </a:r>
          </a:p>
          <a:p>
            <a:r>
              <a:rPr lang="da-DK" sz="2000" b="1" dirty="0"/>
              <a:t>Ekstraarbejderne påvirker ikke huslejen ud over de beregninger, der allerede er vist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A73692-458B-7A9C-259F-20EB412928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1738155"/>
            <a:ext cx="8328368" cy="360000"/>
          </a:xfrm>
        </p:spPr>
        <p:txBody>
          <a:bodyPr/>
          <a:lstStyle/>
          <a:p>
            <a:r>
              <a:rPr lang="da-DK" dirty="0"/>
              <a:t>Det er normalt, at der kommer ekstraarbejder </a:t>
            </a:r>
          </a:p>
          <a:p>
            <a:r>
              <a:rPr lang="da-DK" dirty="0"/>
              <a:t>i store renoveringer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E5321D8-6A52-F294-4F4A-FF6D597A6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64152" y="2130269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3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45A9D-9B8D-DCFB-6411-3089FD07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708" y="1044000"/>
            <a:ext cx="10008000" cy="612000"/>
          </a:xfrm>
        </p:spPr>
        <p:txBody>
          <a:bodyPr/>
          <a:lstStyle/>
          <a:p>
            <a:r>
              <a:rPr lang="da-DK" dirty="0"/>
              <a:t>Helhedsplanens økonomi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CD7AE0-10ED-D73C-6ADD-1F5E20AC3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4124" y="2310615"/>
            <a:ext cx="6278020" cy="2520000"/>
          </a:xfrm>
        </p:spPr>
        <p:txBody>
          <a:bodyPr/>
          <a:lstStyle/>
          <a:p>
            <a:r>
              <a:rPr lang="da-DK" sz="2000" b="1" dirty="0"/>
              <a:t>Vi har en lokalplan der skal leves op til</a:t>
            </a:r>
          </a:p>
          <a:p>
            <a:r>
              <a:rPr lang="da-DK" sz="2000" b="1" dirty="0"/>
              <a:t>Vi kan ikke spare mere uden at gå på kompromis med kvalitet</a:t>
            </a:r>
          </a:p>
          <a:p>
            <a:r>
              <a:rPr lang="da-DK" sz="2000" b="1" dirty="0"/>
              <a:t>Landsbyggefonden kræver, at helhedsplanens kvalitet fastholdes. Hvis vi fjerner enkelte dele, falder helheden</a:t>
            </a:r>
          </a:p>
          <a:p>
            <a:r>
              <a:rPr lang="da-DK" sz="2000" b="1" dirty="0"/>
              <a:t>Der er ikke brugt penge på noget unødvendigt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A3D36E-B97D-C3AA-BD50-C9BD2245FA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4125" y="1667386"/>
            <a:ext cx="4860000" cy="360000"/>
          </a:xfrm>
        </p:spPr>
        <p:txBody>
          <a:bodyPr/>
          <a:lstStyle/>
          <a:p>
            <a:r>
              <a:rPr lang="da-DK" dirty="0"/>
              <a:t>Besparelsesmuligheder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25E3072-1797-9C75-75CB-996C0F772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7357" y="1962471"/>
            <a:ext cx="3910744" cy="29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2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F8920-3E45-4176-3161-806ABB41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Helhedsplanens økonomi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A0A39F-CB1A-9A58-8620-04A7CFC96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2340000"/>
            <a:ext cx="5232024" cy="2520000"/>
          </a:xfrm>
        </p:spPr>
        <p:txBody>
          <a:bodyPr/>
          <a:lstStyle/>
          <a:p>
            <a:r>
              <a:rPr lang="da-DK" sz="2000" b="1" dirty="0"/>
              <a:t>Ekstraarbejder og indeksregulering (det, der skulle laves ud over det, man troede plus </a:t>
            </a:r>
            <a:r>
              <a:rPr lang="da-DK" sz="2000" b="1" dirty="0" err="1"/>
              <a:t>prisstignger</a:t>
            </a:r>
            <a:r>
              <a:rPr lang="da-DK" sz="2000" b="1" dirty="0"/>
              <a:t>)</a:t>
            </a:r>
          </a:p>
          <a:p>
            <a:r>
              <a:rPr lang="da-DK" sz="2000" b="1" dirty="0"/>
              <a:t>Omkostninger (finansiering, forsikringer, rådgivning …)</a:t>
            </a:r>
          </a:p>
          <a:p>
            <a:r>
              <a:rPr lang="da-DK" sz="2000" b="1" dirty="0"/>
              <a:t>Genhusning (husleje, flytning og istandsættelse)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6A61DFC-EE8A-DB4E-5F74-A7E8305F5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44308"/>
              </p:ext>
            </p:extLst>
          </p:nvPr>
        </p:nvGraphicFramePr>
        <p:xfrm>
          <a:off x="6023992" y="764704"/>
          <a:ext cx="60486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291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31BA0-E709-4B2A-000D-2645C8C4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94" y="1188000"/>
            <a:ext cx="10008000" cy="612000"/>
          </a:xfrm>
        </p:spPr>
        <p:txBody>
          <a:bodyPr/>
          <a:lstStyle/>
          <a:p>
            <a:r>
              <a:rPr lang="da-DK" dirty="0"/>
              <a:t>Helhedsplanens økonomi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75CB7A-0592-2284-131E-26D3EE309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2348880"/>
            <a:ext cx="6096120" cy="3159120"/>
          </a:xfrm>
        </p:spPr>
        <p:txBody>
          <a:bodyPr/>
          <a:lstStyle/>
          <a:p>
            <a:r>
              <a:rPr lang="da-DK" sz="2000" b="1" dirty="0"/>
              <a:t>Ekstraarbejder er arbejder som entreprenøren eller underentreprenøren mener de skal have penge for, som ikke er indeholdt i den pris de har givet i udbuddet </a:t>
            </a:r>
          </a:p>
          <a:p>
            <a:r>
              <a:rPr lang="da-DK" sz="2000" b="1" dirty="0"/>
              <a:t>Ekstraarbejder kan f.eks. være konstruktive forhold der er anderledes end på tegningen, byggeprocesser der ikke kan lade sig gøre i praksis, mængder der er sat for lavt i tilbudslister, bygherreønsker undervejs </a:t>
            </a:r>
          </a:p>
          <a:p>
            <a:r>
              <a:rPr lang="da-DK" sz="2000" b="1" dirty="0"/>
              <a:t>Byggeledelsen vurderer løbende ekstraarbejder og langt fra alle bliver godkendt. På de der godkendes forhandles der en konkurrencedygtig pris hjem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8171B4-1D84-8F8D-B7E9-6DE3892BA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1713" y="1818000"/>
            <a:ext cx="4860000" cy="360000"/>
          </a:xfrm>
        </p:spPr>
        <p:txBody>
          <a:bodyPr/>
          <a:lstStyle/>
          <a:p>
            <a:r>
              <a:rPr lang="da-DK" dirty="0"/>
              <a:t>Hvad er ekstraarbejder?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F574700-D1B7-3EEE-04B5-C294E740D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490888"/>
            <a:ext cx="2808312" cy="40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E4F81-162C-7837-A1F7-687EB99D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00" y="1096292"/>
            <a:ext cx="10008000" cy="612000"/>
          </a:xfrm>
        </p:spPr>
        <p:txBody>
          <a:bodyPr/>
          <a:lstStyle/>
          <a:p>
            <a:r>
              <a:rPr lang="da-DK" dirty="0"/>
              <a:t>Helhedsplanens økonomi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A7DEB1-02FC-B3F7-12B2-FC3089F0C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2320292"/>
            <a:ext cx="6816200" cy="31877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000" b="1" dirty="0"/>
              <a:t>Omkostningen dækker både husleje, flytninger, istandsættelser, forbrug mv.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Landsbyggefonden yder 50.000 kr. / bolig i støtte til genhusning.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En genhusning på 6 mdr. koster erfaringsmæssigt 150.000 kr. 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Med den øgede byggetid pr. bolig fra 6 mdr. til 11-13 mdr. er genhusningsperioden forlænget med meromkostninger til følge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3F2A549-D907-D52C-AD5D-CFF531581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2000" y="1708292"/>
            <a:ext cx="4860000" cy="360000"/>
          </a:xfrm>
        </p:spPr>
        <p:txBody>
          <a:bodyPr/>
          <a:lstStyle/>
          <a:p>
            <a:r>
              <a:rPr lang="da-DK" dirty="0"/>
              <a:t>Hvorfor er genhusningen blevet dyrere? </a:t>
            </a:r>
          </a:p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9247F25-91D7-4DDD-60B5-3E968A251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068292"/>
            <a:ext cx="3601907" cy="26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9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AA1C0-A161-CE62-E721-1DDA589D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170000"/>
            <a:ext cx="10008000" cy="612000"/>
          </a:xfrm>
        </p:spPr>
        <p:txBody>
          <a:bodyPr/>
          <a:lstStyle/>
          <a:p>
            <a:r>
              <a:rPr lang="da-DK" dirty="0"/>
              <a:t>Helhedsplanens økonomi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DE7307-4C18-637F-8F57-C9727257D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2556000"/>
            <a:ext cx="6024112" cy="23851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BO-VEST har forhandlet med Landsbyggefonden for at sikre, at beboerne ikke skal bærer den byrde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Landsbyggefonden har fastlagt et huslejeniveau, som er realistisk for Blokland — cirka 1.000 kr./m2 om året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Med den husleje vil Bloklands husleje fortsat være konkurrencedygtig i forhold til nærområdet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Huslejestigningen bliver 7,4% i stedet for 3,2%. </a:t>
            </a:r>
            <a:br>
              <a:rPr lang="da-DK" sz="2000" b="1" dirty="0"/>
            </a:br>
            <a:br>
              <a:rPr lang="da-DK" sz="2000" b="1" dirty="0"/>
            </a:br>
            <a:endParaRPr lang="da-DK" sz="2000" b="1" i="1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053D9B7-1714-B5D5-5D53-15DAFC7471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1809000"/>
            <a:ext cx="8328368" cy="360000"/>
          </a:xfrm>
        </p:spPr>
        <p:txBody>
          <a:bodyPr/>
          <a:lstStyle/>
          <a:p>
            <a:r>
              <a:rPr lang="da-DK" sz="2400" dirty="0"/>
              <a:t>Hvordan kan udvidelsen på 525 mio. kr. finansieres?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844C5CF-6AE0-5709-E51A-B5181CC3C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735580"/>
            <a:ext cx="3883806" cy="19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3F855-1C13-2B84-1465-F1C93D79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Afrunding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863D54-CDA5-379D-5E00-4B0EA5B01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2348880"/>
            <a:ext cx="8976440" cy="28083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a-DK" sz="2400" b="1" dirty="0"/>
              <a:t>Bloklands helhedsplan skal sikre sunde og tidssvarende boliger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400" b="1" dirty="0"/>
              <a:t>Helhedsplanen skal sikre at Blokland er et attraktivt boligområde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400" b="1" dirty="0"/>
              <a:t>Bloklands boliger er færdigrenoverede i løbet af 2027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400" b="1" dirty="0"/>
              <a:t>Fællesarealerne færdiggøres også i løbet af 2027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400" b="1" dirty="0"/>
              <a:t>Der er klarhed omkring helhedsplanens økonomi </a:t>
            </a:r>
          </a:p>
        </p:txBody>
      </p:sp>
    </p:spTree>
    <p:extLst>
      <p:ext uri="{BB962C8B-B14F-4D97-AF65-F5344CB8AC3E}">
        <p14:creationId xmlns:p14="http://schemas.microsoft.com/office/powerpoint/2010/main" val="401042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A0940A7-16E5-32B4-F2A7-F483278C8562}"/>
              </a:ext>
            </a:extLst>
          </p:cNvPr>
          <p:cNvSpPr txBox="1">
            <a:spLocks/>
          </p:cNvSpPr>
          <p:nvPr/>
        </p:nvSpPr>
        <p:spPr>
          <a:xfrm>
            <a:off x="3935760" y="2492896"/>
            <a:ext cx="10008000" cy="612000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00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32505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16528-A0ED-21E7-3688-2351E330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F28B74D-55EF-0CDB-3AEB-29FBB117CFEB}"/>
              </a:ext>
            </a:extLst>
          </p:cNvPr>
          <p:cNvSpPr txBox="1">
            <a:spLocks/>
          </p:cNvSpPr>
          <p:nvPr/>
        </p:nvSpPr>
        <p:spPr>
          <a:xfrm>
            <a:off x="2711624" y="2420888"/>
            <a:ext cx="10008000" cy="612000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none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0000" dirty="0"/>
              <a:t>SPØRGSMÅL</a:t>
            </a:r>
          </a:p>
        </p:txBody>
      </p:sp>
    </p:spTree>
    <p:extLst>
      <p:ext uri="{BB962C8B-B14F-4D97-AF65-F5344CB8AC3E}">
        <p14:creationId xmlns:p14="http://schemas.microsoft.com/office/powerpoint/2010/main" val="8344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F780EC-C1A8-609D-9A72-45A736B0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1FA284A-0B62-B17E-2C57-FF154CE3E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2623346"/>
            <a:ext cx="4860000" cy="21599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000" b="1" dirty="0"/>
              <a:t>Velkomst v. Peter Glinter, afdelingsbestyrelsen 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Præsentation v. Kristian Overby, Byggeforretningsfører fra BO-VEST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Pause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Spørgsmål fra salen v. Vinie Hansen, dirigent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C2DF874-74C5-EAD1-80C1-935457A1D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052000"/>
            <a:ext cx="3983904" cy="29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F7DB0818-3CC2-1D15-CF61-0AA435E9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Aftenens deltagere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7327969-0842-2DEB-E475-147F8C37C9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000" y="2338672"/>
            <a:ext cx="6816200" cy="2520000"/>
          </a:xfrm>
        </p:spPr>
        <p:txBody>
          <a:bodyPr/>
          <a:lstStyle/>
          <a:p>
            <a:r>
              <a:rPr lang="da-DK" b="1" dirty="0"/>
              <a:t>Bloklands beboere </a:t>
            </a:r>
          </a:p>
          <a:p>
            <a:r>
              <a:rPr lang="da-DK" b="1" dirty="0"/>
              <a:t>Vinie Hansen, formand Vridsløselille Andelsboligforening</a:t>
            </a:r>
          </a:p>
          <a:p>
            <a:r>
              <a:rPr lang="da-DK" b="1" dirty="0"/>
              <a:t>Michael Nielsen-Elgaard, byggedirektør BO-VEST</a:t>
            </a:r>
          </a:p>
          <a:p>
            <a:r>
              <a:rPr lang="da-DK" b="1" dirty="0"/>
              <a:t>Kristian Overby, seniorprojektleder BO-VEST</a:t>
            </a:r>
          </a:p>
          <a:p>
            <a:r>
              <a:rPr lang="da-DK" b="1" dirty="0"/>
              <a:t>Morten Hylleberg, projektleder BO-VEST</a:t>
            </a:r>
          </a:p>
          <a:p>
            <a:r>
              <a:rPr lang="da-DK" b="1" dirty="0"/>
              <a:t>Thomas Nygaard Kofod, ejendomsleder Blokland, BO-VEST </a:t>
            </a:r>
          </a:p>
          <a:p>
            <a:r>
              <a:rPr lang="da-DK" b="1" dirty="0"/>
              <a:t>Carina Seifert, beboerkommunikation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7ECD59A-F74E-1CB2-AAE6-61B789091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6120" y="1889608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5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84CC0-487F-2FD5-1910-D7D8B1B7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Informationsmøde om økonomi og huslejestigning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E8D3A7-DBAD-6726-F17A-E6416D9C9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000" dirty="0"/>
              <a:t>Informationsmødets formål er at informere om helhedsplanens økonomi og huslejekonsekvens</a:t>
            </a:r>
          </a:p>
          <a:p>
            <a:r>
              <a:rPr lang="da-DK" sz="2000" dirty="0"/>
              <a:t>Vi vil præsentere information om dette og der vil være mulighed for at stille spørgsmål om dette</a:t>
            </a:r>
          </a:p>
          <a:p>
            <a:r>
              <a:rPr lang="da-DK" sz="2000" dirty="0"/>
              <a:t>Spørgsmål der falder udenfor aftenens tema kan stilles på afd.7@blokland.dk</a:t>
            </a:r>
          </a:p>
          <a:p>
            <a:endParaRPr lang="da-DK" sz="20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62BBA9-A18E-BE64-5246-DE433CC8A7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550CB17-B75E-3BA1-AD2D-6F89BFD3FC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D032F32-9F1C-3EC1-F399-4A258E6887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68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28D3D-5268-9A81-F099-69DE2E1B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00" y="1052736"/>
            <a:ext cx="10008000" cy="612000"/>
          </a:xfrm>
        </p:spPr>
        <p:txBody>
          <a:bodyPr/>
          <a:lstStyle/>
          <a:p>
            <a:r>
              <a:rPr lang="da-DK" dirty="0"/>
              <a:t>Status for helhedsplanen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FF4F8A-D960-6B82-06BC-AD5BBECF3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463" y="1844824"/>
            <a:ext cx="6193398" cy="25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000" b="1" dirty="0"/>
              <a:t>Helhedsplanens første deletape er afleveret, dog med udskudte arbejder på Landskab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I blok A, B og C er beboerne flyttet ind 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5 delafleveringer i blok F mangler at blive afleveret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De første boliger i blok F er klar til indflytning i juli 2026 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De sidste boliger i blok F forventes at være klar til indflytning i april 2027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AA27D21-FDB7-FF88-9C94-3195A11DC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6990" y="1836135"/>
            <a:ext cx="4107189" cy="30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9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92EA6-EAF8-1CDA-42EA-2BC6A304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124744"/>
            <a:ext cx="10008000" cy="648072"/>
          </a:xfrm>
        </p:spPr>
        <p:txBody>
          <a:bodyPr/>
          <a:lstStyle/>
          <a:p>
            <a:r>
              <a:rPr lang="da-DK" dirty="0"/>
              <a:t>Huslejekonsekvens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73E38E-08BE-F77A-6305-BC0BE07BB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346" y="2069612"/>
            <a:ext cx="4643614" cy="20250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b="1" dirty="0"/>
              <a:t>SKEMA B OKTOBER 2017 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Huslejestigning på 3,2%</a:t>
            </a:r>
          </a:p>
          <a:p>
            <a:pPr>
              <a:lnSpc>
                <a:spcPct val="100000"/>
              </a:lnSpc>
            </a:pPr>
            <a:r>
              <a:rPr lang="da-DK" sz="2000" b="1" dirty="0">
                <a:highlight>
                  <a:srgbClr val="FFFFFF"/>
                </a:highlight>
              </a:rPr>
              <a:t>Huslejestigning på mellem 101 kr. og 293 kr. pr. måned </a:t>
            </a:r>
          </a:p>
          <a:p>
            <a:pPr>
              <a:lnSpc>
                <a:spcPct val="100000"/>
              </a:lnSpc>
            </a:pPr>
            <a:r>
              <a:rPr lang="da-DK" sz="2000" b="1" dirty="0">
                <a:highlight>
                  <a:srgbClr val="FFFFFF"/>
                </a:highlight>
              </a:rPr>
              <a:t>Bliver opkrævet som et tillæg ”</a:t>
            </a:r>
            <a:r>
              <a:rPr lang="da-DK" sz="2000" b="1" i="1" dirty="0">
                <a:highlight>
                  <a:srgbClr val="FFFFFF"/>
                </a:highlight>
              </a:rPr>
              <a:t>Husleje renoveringssager</a:t>
            </a:r>
            <a:r>
              <a:rPr lang="da-DK" sz="2000" b="1" dirty="0">
                <a:highlight>
                  <a:srgbClr val="FFFFFF"/>
                </a:highlight>
              </a:rPr>
              <a:t>” ved tilbageflytning</a:t>
            </a:r>
            <a:endParaRPr lang="da-DK" sz="2000" b="1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A69B1CE6-E7D6-BD33-C0A0-D72FFF32C5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2002" y="2060848"/>
            <a:ext cx="5172590" cy="20250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b="1" dirty="0"/>
              <a:t>SKEMA C FORVENTES I EFTERÅRET 2027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Huslejestigning samlet ca. 7,4% i stedet for 3,2%  forhold til 2017 huslejen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Yderligere stigning er mellem 135 kr. og 360 kr. pr. måned</a:t>
            </a:r>
          </a:p>
          <a:p>
            <a:pPr>
              <a:lnSpc>
                <a:spcPct val="100000"/>
              </a:lnSpc>
            </a:pPr>
            <a:r>
              <a:rPr lang="da-DK" sz="2000" b="1" dirty="0"/>
              <a:t>Huslejestigningen sættes i værk, når renoveringen er afsluttet og byggeregnskabet, Skema C er godkendt – forventet i slutningen af 2027</a:t>
            </a:r>
          </a:p>
          <a:p>
            <a:pPr>
              <a:lnSpc>
                <a:spcPct val="100000"/>
              </a:lnSpc>
            </a:pPr>
            <a:endParaRPr lang="da-DK" sz="2000" b="1" dirty="0"/>
          </a:p>
          <a:p>
            <a:pPr>
              <a:lnSpc>
                <a:spcPct val="100000"/>
              </a:lnSpc>
            </a:pP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190013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B29D7-E1CD-E93B-1BC2-06241157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475" y="962760"/>
            <a:ext cx="10008000" cy="612000"/>
          </a:xfrm>
        </p:spPr>
        <p:txBody>
          <a:bodyPr/>
          <a:lstStyle/>
          <a:p>
            <a:r>
              <a:rPr lang="da-DK" dirty="0"/>
              <a:t>Eksempler på huslejekonsekvens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BDED16-91D2-35F3-83E9-299A17F8C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9" y="1700809"/>
            <a:ext cx="10488608" cy="8640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b="1" dirty="0"/>
              <a:t>Tabellen viser en række eksempler på huslejestigning ved indflytning og den forventede stigning ved helhedsplanens afslutning </a:t>
            </a:r>
            <a:endParaRPr lang="da-DK" sz="2000" b="1" i="1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83C5EB9-4414-F9E9-4ED6-E9179E1AE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25172"/>
              </p:ext>
            </p:extLst>
          </p:nvPr>
        </p:nvGraphicFramePr>
        <p:xfrm>
          <a:off x="871563" y="2780928"/>
          <a:ext cx="10488607" cy="2418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481">
                  <a:extLst>
                    <a:ext uri="{9D8B030D-6E8A-4147-A177-3AD203B41FA5}">
                      <a16:colId xmlns:a16="http://schemas.microsoft.com/office/drawing/2014/main" val="3297734540"/>
                    </a:ext>
                  </a:extLst>
                </a:gridCol>
                <a:gridCol w="2545481">
                  <a:extLst>
                    <a:ext uri="{9D8B030D-6E8A-4147-A177-3AD203B41FA5}">
                      <a16:colId xmlns:a16="http://schemas.microsoft.com/office/drawing/2014/main" val="825692971"/>
                    </a:ext>
                  </a:extLst>
                </a:gridCol>
                <a:gridCol w="2545481">
                  <a:extLst>
                    <a:ext uri="{9D8B030D-6E8A-4147-A177-3AD203B41FA5}">
                      <a16:colId xmlns:a16="http://schemas.microsoft.com/office/drawing/2014/main" val="2581428114"/>
                    </a:ext>
                  </a:extLst>
                </a:gridCol>
                <a:gridCol w="2852164">
                  <a:extLst>
                    <a:ext uri="{9D8B030D-6E8A-4147-A177-3AD203B41FA5}">
                      <a16:colId xmlns:a16="http://schemas.microsoft.com/office/drawing/2014/main" val="245829837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Blokland eksempler på boligstørrelse i m2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Husleje pr. måned før renovering i 2026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Tillæg ved indflytning: Husleje renoveringssag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Forventet samlet tillæg ved helhedsplanens afslutning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528384"/>
                  </a:ext>
                </a:extLst>
              </a:tr>
              <a:tr h="32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1 værelses / 44 m2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>
                          <a:effectLst/>
                        </a:rPr>
                        <a:t>3.942 kr. </a:t>
                      </a:r>
                      <a:endParaRPr lang="da-D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101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ca. 236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4919089"/>
                  </a:ext>
                </a:extLst>
              </a:tr>
              <a:tr h="32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2 værelses / 63 m2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>
                          <a:effectLst/>
                        </a:rPr>
                        <a:t>5.236 kr. </a:t>
                      </a:r>
                      <a:endParaRPr lang="da-D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145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ca. 337 kr.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771398"/>
                  </a:ext>
                </a:extLst>
              </a:tr>
              <a:tr h="32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3 værelses / 79 m2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6.194 kr.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182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ca. 422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933358"/>
                  </a:ext>
                </a:extLst>
              </a:tr>
              <a:tr h="32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4 værelses / 86 m2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>
                          <a:effectLst/>
                        </a:rPr>
                        <a:t>6.916 kr.</a:t>
                      </a:r>
                      <a:endParaRPr lang="da-DK" sz="1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198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ca. 457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898320"/>
                  </a:ext>
                </a:extLst>
              </a:tr>
              <a:tr h="32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b="1" kern="100" dirty="0">
                          <a:solidFill>
                            <a:schemeClr val="bg1"/>
                          </a:solidFill>
                          <a:effectLst/>
                        </a:rPr>
                        <a:t>Rækkehus 5 værelser / 118 m2</a:t>
                      </a:r>
                      <a:endParaRPr lang="da-DK" sz="15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7.853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270 kr. 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500" kern="100" dirty="0">
                          <a:effectLst/>
                        </a:rPr>
                        <a:t>ca. 625 kr.</a:t>
                      </a:r>
                      <a:endParaRPr lang="da-DK" sz="1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648444"/>
                  </a:ext>
                </a:extLst>
              </a:tr>
            </a:tbl>
          </a:graphicData>
        </a:graphic>
      </p:graphicFrame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113CF783-BDBA-54E0-818B-5B79976BF525}"/>
              </a:ext>
            </a:extLst>
          </p:cNvPr>
          <p:cNvSpPr txBox="1">
            <a:spLocks/>
          </p:cNvSpPr>
          <p:nvPr/>
        </p:nvSpPr>
        <p:spPr>
          <a:xfrm>
            <a:off x="871563" y="5415109"/>
            <a:ext cx="10488608" cy="864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378" rtl="0" eaLnBrk="1" latinLnBrk="0" hangingPunct="1">
              <a:lnSpc>
                <a:spcPts val="2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378" rtl="0" eaLnBrk="1" latinLnBrk="0" hangingPunct="1">
              <a:lnSpc>
                <a:spcPts val="2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47638" algn="l" defTabSz="914378" rtl="0" eaLnBrk="1" latinLnBrk="0" hangingPunct="1">
              <a:lnSpc>
                <a:spcPts val="2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3250" indent="-163513" algn="l" defTabSz="914378" rtl="0" eaLnBrk="1" latinLnBrk="0" hangingPunct="1">
              <a:lnSpc>
                <a:spcPts val="2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84225" indent="-180975" algn="l" defTabSz="914378" rtl="0" eaLnBrk="1" latinLnBrk="0" hangingPunct="1">
              <a:lnSpc>
                <a:spcPts val="2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sz="1600" b="1" dirty="0"/>
              <a:t>Tallene kan ændre sig frem til sagens afslutning. Ved ændring af afdelingens budget vil den samlede husleje også blive anderledes.   </a:t>
            </a:r>
            <a:endParaRPr lang="da-DK" sz="1600" b="1" i="1" dirty="0"/>
          </a:p>
        </p:txBody>
      </p:sp>
    </p:spTree>
    <p:extLst>
      <p:ext uri="{BB962C8B-B14F-4D97-AF65-F5344CB8AC3E}">
        <p14:creationId xmlns:p14="http://schemas.microsoft.com/office/powerpoint/2010/main" val="356569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D84CD-6E78-D789-B3FC-196191BD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000" y="871332"/>
            <a:ext cx="10008000" cy="612000"/>
          </a:xfrm>
        </p:spPr>
        <p:txBody>
          <a:bodyPr/>
          <a:lstStyle/>
          <a:p>
            <a:r>
              <a:rPr lang="da-DK" dirty="0"/>
              <a:t>Huslejekonsekvens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C01F5E-5A13-851F-B05D-DEE166AFA4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7280" y="1628800"/>
            <a:ext cx="4860000" cy="360000"/>
          </a:xfrm>
        </p:spPr>
        <p:txBody>
          <a:bodyPr/>
          <a:lstStyle/>
          <a:p>
            <a:r>
              <a:rPr lang="da-DK" sz="2400" dirty="0"/>
              <a:t>Har du brug for hjælp til at få råd til huslejestigningen?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9D809FC-8EAD-34BD-B4F9-8F25D6E25C3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242140" y="2437767"/>
            <a:ext cx="652816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a-DK" altLang="da-DK" sz="2000" b="1" dirty="0"/>
              <a:t>BO-VEST tilbyder økonomisk rådgivning for beboere.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da-DK" altLang="da-DK" sz="2000" b="1" dirty="0"/>
              <a:t>Du kan få hjælp til: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da-DK" altLang="da-DK" sz="2000" b="1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2000" b="1" dirty="0"/>
              <a:t>At få overblik over din økonomi og husleje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2000" b="1" dirty="0"/>
              <a:t>At søge boligstøtte eller andre ydelser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2000" b="1" dirty="0"/>
              <a:t>At bruge boligstøtteberegneren på borger.dk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2000" b="1" dirty="0"/>
              <a:t>At kontakte kommunen, banker og relevante myndigheder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2000" b="1" dirty="0"/>
              <a:t>Brobygning, hvis du har brug for særlig hjælp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2419A8D-EE95-62BA-1C40-B80870405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526664"/>
            <a:ext cx="2381711" cy="28615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F5B9098-4534-4C69-FA97-91DD3DC4E6A9}"/>
              </a:ext>
            </a:extLst>
          </p:cNvPr>
          <p:cNvSpPr txBox="1"/>
          <p:nvPr/>
        </p:nvSpPr>
        <p:spPr>
          <a:xfrm>
            <a:off x="8544272" y="4474871"/>
            <a:ext cx="298779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500" b="1" i="0" dirty="0">
                <a:effectLst/>
              </a:rPr>
              <a:t>Stine Hartmann </a:t>
            </a:r>
          </a:p>
          <a:p>
            <a:r>
              <a:rPr lang="da-DK" sz="1500" b="1" i="0" dirty="0">
                <a:effectLst/>
              </a:rPr>
              <a:t>tlf.: 25 22 35 72 </a:t>
            </a:r>
          </a:p>
          <a:p>
            <a:r>
              <a:rPr lang="da-DK" sz="1500" b="1" i="0" dirty="0">
                <a:effectLst/>
              </a:rPr>
              <a:t>mail: sth@bo-vest.dk </a:t>
            </a:r>
            <a:endParaRPr lang="da-DK" sz="1500" b="1" dirty="0"/>
          </a:p>
        </p:txBody>
      </p:sp>
    </p:spTree>
    <p:extLst>
      <p:ext uri="{BB962C8B-B14F-4D97-AF65-F5344CB8AC3E}">
        <p14:creationId xmlns:p14="http://schemas.microsoft.com/office/powerpoint/2010/main" val="258337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31DBB-A3C8-3573-AAEA-1E6A8397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20688"/>
            <a:ext cx="10176576" cy="612000"/>
          </a:xfrm>
        </p:spPr>
        <p:txBody>
          <a:bodyPr/>
          <a:lstStyle/>
          <a:p>
            <a:r>
              <a:rPr lang="da-DK" dirty="0"/>
              <a:t>Helhedsplanens udfordringer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F633290-B6BE-D4F5-C815-F7A04F646E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424" y="1916832"/>
            <a:ext cx="5028576" cy="35911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Indvendige vægge i blok F er styrket </a:t>
            </a:r>
            <a:r>
              <a:rPr lang="da-DK" sz="2000" b="1" dirty="0" err="1"/>
              <a:t>i.f.m</a:t>
            </a:r>
            <a:r>
              <a:rPr lang="da-DK" sz="2000" b="1" dirty="0"/>
              <a:t>. tagrenovering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I loftrum er der udført asbestsaneringer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Vægge i </a:t>
            </a:r>
            <a:r>
              <a:rPr lang="da-DK" sz="2000" b="1" dirty="0" err="1"/>
              <a:t>tagrum</a:t>
            </a:r>
            <a:r>
              <a:rPr lang="da-DK" sz="2000" b="1" dirty="0"/>
              <a:t> i blok C måtte rives ned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Der er udført </a:t>
            </a:r>
            <a:r>
              <a:rPr lang="da-DK" sz="2000" b="1" dirty="0" err="1"/>
              <a:t>brandlukning</a:t>
            </a:r>
            <a:r>
              <a:rPr lang="da-DK" sz="2000" b="1" dirty="0"/>
              <a:t> omkring installationer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Facadeelementer er blevet tilpasset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Asbestholdige fuger er blevet fjernet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Skærmvægge og værn til balkoner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Nye sokler og sokkelpuds er etableret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Installationer er blevet omlagt</a:t>
            </a:r>
          </a:p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  <a:p>
            <a:pPr marL="0" indent="0">
              <a:buNone/>
            </a:pPr>
            <a:endParaRPr lang="da-DK" sz="2000" b="1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004F8E-2AF4-7262-4BE9-879D28B5F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3432" y="1232688"/>
            <a:ext cx="6960216" cy="360000"/>
          </a:xfrm>
        </p:spPr>
        <p:txBody>
          <a:bodyPr/>
          <a:lstStyle/>
          <a:p>
            <a:r>
              <a:rPr lang="da-DK" sz="2400" dirty="0"/>
              <a:t>Hvorfor er projektet blevet dyrere end først planlagt?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CBA0C15-6F37-D9E0-0ED4-D747DA027E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99712" y="1919804"/>
            <a:ext cx="5568896" cy="35911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VVS-arbejder er udført v. gennemskæring af mure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Ny varmecentral i blok A  er etableret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Der er udført VVS-arbejder </a:t>
            </a:r>
            <a:r>
              <a:rPr lang="da-DK" sz="2000" b="1" dirty="0" err="1"/>
              <a:t>i.f.m</a:t>
            </a:r>
            <a:r>
              <a:rPr lang="da-DK" sz="2000" b="1" dirty="0"/>
              <a:t>. etablering af køkkener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Flytning af stigstrenge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Vægge er pudset op og malet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Kloakker ved elevatortårne er omlagt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I kældre er nye trappeløb og adgangslemme etableret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I kældre er brandinddækning af stålkonstruktioner etableret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2000" b="1" dirty="0"/>
              <a:t>Nye konstruktioner i portåbninger er etableret </a:t>
            </a:r>
          </a:p>
        </p:txBody>
      </p:sp>
    </p:spTree>
    <p:extLst>
      <p:ext uri="{BB962C8B-B14F-4D97-AF65-F5344CB8AC3E}">
        <p14:creationId xmlns:p14="http://schemas.microsoft.com/office/powerpoint/2010/main" val="3259073085"/>
      </p:ext>
    </p:extLst>
  </p:cSld>
  <p:clrMapOvr>
    <a:masterClrMapping/>
  </p:clrMapOvr>
</p:sld>
</file>

<file path=ppt/theme/theme1.xml><?xml version="1.0" encoding="utf-8"?>
<a:theme xmlns:a="http://schemas.openxmlformats.org/drawingml/2006/main" name="BO-VEST">
  <a:themeElements>
    <a:clrScheme name="BO-VEST">
      <a:dk1>
        <a:sysClr val="windowText" lastClr="000000"/>
      </a:dk1>
      <a:lt1>
        <a:sysClr val="window" lastClr="FFFFFF"/>
      </a:lt1>
      <a:dk2>
        <a:srgbClr val="7797A2"/>
      </a:dk2>
      <a:lt2>
        <a:srgbClr val="D57362"/>
      </a:lt2>
      <a:accent1>
        <a:srgbClr val="D57362"/>
      </a:accent1>
      <a:accent2>
        <a:srgbClr val="D1A149"/>
      </a:accent2>
      <a:accent3>
        <a:srgbClr val="2C317A"/>
      </a:accent3>
      <a:accent4>
        <a:srgbClr val="A1B7BF"/>
      </a:accent4>
      <a:accent5>
        <a:srgbClr val="E29D92"/>
      </a:accent5>
      <a:accent6>
        <a:srgbClr val="E5C997"/>
      </a:accent6>
      <a:hlink>
        <a:srgbClr val="2C317A"/>
      </a:hlink>
      <a:folHlink>
        <a:srgbClr val="7797A2"/>
      </a:folHlink>
    </a:clrScheme>
    <a:fontScheme name="BO-VES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-VEST" id="{229EAC57-B593-4465-90BF-1FC609FEA36E}" vid="{E77CF6D0-4D29-40E9-98CB-CB06C38BA2E6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cf9949-a98c-4d2b-84ca-8ae86095cf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5FD84DF73EB44EB39DD217C75A4846" ma:contentTypeVersion="16" ma:contentTypeDescription="Opret et nyt dokument." ma:contentTypeScope="" ma:versionID="e0c1d7bffc79f59f2506e00ae6622304">
  <xsd:schema xmlns:xsd="http://www.w3.org/2001/XMLSchema" xmlns:xs="http://www.w3.org/2001/XMLSchema" xmlns:p="http://schemas.microsoft.com/office/2006/metadata/properties" xmlns:ns3="e5cf9949-a98c-4d2b-84ca-8ae86095cffc" xmlns:ns4="6e2af695-f477-4ac1-922a-8413457341e7" targetNamespace="http://schemas.microsoft.com/office/2006/metadata/properties" ma:root="true" ma:fieldsID="b90e13654b0af474acf1466823a5dd0e" ns3:_="" ns4:_="">
    <xsd:import namespace="e5cf9949-a98c-4d2b-84ca-8ae86095cffc"/>
    <xsd:import namespace="6e2af695-f477-4ac1-922a-8413457341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f9949-a98c-4d2b-84ca-8ae86095c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af695-f477-4ac1-922a-8413457341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D8C41-C5F3-4144-8712-54E5B68B0D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768B6-4A76-434C-B3C5-F4E0FA3E9223}">
  <ds:schemaRefs>
    <ds:schemaRef ds:uri="http://purl.org/dc/elements/1.1/"/>
    <ds:schemaRef ds:uri="6e2af695-f477-4ac1-922a-8413457341e7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5cf9949-a98c-4d2b-84ca-8ae86095cff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229E56F-82BD-4EFF-8C7B-B2D7CFE82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f9949-a98c-4d2b-84ca-8ae86095cffc"/>
    <ds:schemaRef ds:uri="6e2af695-f477-4ac1-922a-841345734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BO-VEST præsentation</Template>
  <TotalTime>4165</TotalTime>
  <Words>1227</Words>
  <Application>Microsoft Office PowerPoint</Application>
  <PresentationFormat>Widescreen</PresentationFormat>
  <Paragraphs>172</Paragraphs>
  <Slides>19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BO-VEST</vt:lpstr>
      <vt:lpstr>BLOKLANDS HELHEDSPLAN</vt:lpstr>
      <vt:lpstr>Dagsorden</vt:lpstr>
      <vt:lpstr>Aftenens deltagere</vt:lpstr>
      <vt:lpstr>Informationsmøde om økonomi og huslejestigning </vt:lpstr>
      <vt:lpstr>Status for helhedsplanen </vt:lpstr>
      <vt:lpstr>Huslejekonsekvens</vt:lpstr>
      <vt:lpstr>Eksempler på huslejekonsekvens</vt:lpstr>
      <vt:lpstr>Huslejekonsekvens</vt:lpstr>
      <vt:lpstr>Helhedsplanens udfordringer</vt:lpstr>
      <vt:lpstr>Helhedsplanens udfordringer</vt:lpstr>
      <vt:lpstr>Helhedsplanens økonomi</vt:lpstr>
      <vt:lpstr>Helhedsplanens økonomi</vt:lpstr>
      <vt:lpstr>Helhedsplanens økonomi</vt:lpstr>
      <vt:lpstr>Helhedsplanens økonomi</vt:lpstr>
      <vt:lpstr>Helhedsplanens økonomi </vt:lpstr>
      <vt:lpstr>Helhedsplanens økonomi</vt:lpstr>
      <vt:lpstr>Afrunding</vt:lpstr>
      <vt:lpstr>PowerPoint-præsentation</vt:lpstr>
      <vt:lpstr>PowerPoint-præsentation</vt:lpstr>
    </vt:vector>
  </TitlesOfParts>
  <Company>Domea.dk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Kristian Overby</dc:creator>
  <cp:lastModifiedBy>Carina Seifert</cp:lastModifiedBy>
  <cp:revision>47</cp:revision>
  <dcterms:created xsi:type="dcterms:W3CDTF">2025-12-01T09:12:27Z</dcterms:created>
  <dcterms:modified xsi:type="dcterms:W3CDTF">2026-05-26T12:51:42Z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0x010100475FD84DF73EB44EB39DD217C75A4846</vt:lpwstr>
  </property>
</Properties>
</file>